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0" r:id="rId3"/>
    <p:sldId id="259" r:id="rId4"/>
    <p:sldId id="271" r:id="rId5"/>
    <p:sldId id="256" r:id="rId6"/>
    <p:sldId id="272" r:id="rId7"/>
    <p:sldId id="261" r:id="rId8"/>
    <p:sldId id="273" r:id="rId9"/>
    <p:sldId id="262" r:id="rId10"/>
    <p:sldId id="263" r:id="rId11"/>
    <p:sldId id="264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33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8" autoAdjust="0"/>
    <p:restoredTop sz="94660"/>
  </p:normalViewPr>
  <p:slideViewPr>
    <p:cSldViewPr>
      <p:cViewPr varScale="1">
        <p:scale>
          <a:sx n="66" d="100"/>
          <a:sy n="66" d="100"/>
        </p:scale>
        <p:origin x="-7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2A757-6DC8-4F0D-B158-4E050D681455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AC78B-EAE9-44DC-89ED-4A4B32C90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003B1-8BF8-40FC-B668-F45A9A5A0E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003B1-8BF8-40FC-B668-F45A9A5A0E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003B1-8BF8-40FC-B668-F45A9A5A0E5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79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AC78B-EAE9-44DC-89ED-4A4B32C90B1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8F496-5579-465E-8B7D-400D7F1CCE6A}" type="datetimeFigureOut">
              <a:rPr lang="en-US" smtClean="0"/>
              <a:pPr/>
              <a:t>18-Feb-19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4B8E5-D348-4783-A2DF-98864C3C4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2296" y="1371600"/>
            <a:ext cx="2993408" cy="42672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</p:pic>
      <p:sp>
        <p:nvSpPr>
          <p:cNvPr id="7" name="Rectangle 6"/>
          <p:cNvSpPr/>
          <p:nvPr/>
        </p:nvSpPr>
        <p:spPr>
          <a:xfrm>
            <a:off x="212360" y="3352800"/>
            <a:ext cx="5181600" cy="110799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অষ্টম</a:t>
            </a:r>
            <a:r>
              <a:rPr lang="en-US" sz="6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6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শ্রেণি</a:t>
            </a:r>
            <a:endParaRPr lang="en-US" sz="6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1066800"/>
            <a:ext cx="4495800" cy="14465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স্বাগতম</a:t>
            </a:r>
            <a:endParaRPr lang="en-US" sz="8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2" name="Picture 11" descr="26996571_913492722138615_668204792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61257"/>
            <a:ext cx="4611189" cy="7119257"/>
          </a:xfrm>
          <a:prstGeom prst="rect">
            <a:avLst/>
          </a:prstGeom>
        </p:spPr>
      </p:pic>
      <p:pic>
        <p:nvPicPr>
          <p:cNvPr id="13" name="Picture 12" descr="26996571_913492722138615_668204792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4381" y="-304800"/>
            <a:ext cx="4579619" cy="716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136503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75 -1.21387E-6 L -0.52083 0.012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" y="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19 4.56647E-6 L 0.49219 4.5664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66486" y="304800"/>
            <a:ext cx="8472714" cy="6324600"/>
            <a:chOff x="366486" y="0"/>
            <a:chExt cx="8472714" cy="6858000"/>
          </a:xfrm>
        </p:grpSpPr>
        <p:grpSp>
          <p:nvGrpSpPr>
            <p:cNvPr id="16" name="Group 15"/>
            <p:cNvGrpSpPr/>
            <p:nvPr/>
          </p:nvGrpSpPr>
          <p:grpSpPr>
            <a:xfrm>
              <a:off x="381000" y="0"/>
              <a:ext cx="8458200" cy="6801862"/>
              <a:chOff x="381000" y="0"/>
              <a:chExt cx="8458200" cy="6801862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81000" y="0"/>
                <a:ext cx="8458200" cy="6801862"/>
                <a:chOff x="381000" y="0"/>
                <a:chExt cx="8458200" cy="6801862"/>
              </a:xfrm>
            </p:grpSpPr>
            <p:sp>
              <p:nvSpPr>
                <p:cNvPr id="2" name="TextBox 1"/>
                <p:cNvSpPr txBox="1"/>
                <p:nvPr/>
              </p:nvSpPr>
              <p:spPr>
                <a:xfrm>
                  <a:off x="381000" y="0"/>
                  <a:ext cx="8458200" cy="6801862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marL="457200" indent="-457200"/>
                  <a:r>
                    <a:rPr lang="en-US" sz="24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৯।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২৫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জন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শিক্ষার্থীর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বার্ষিক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পরীক্ষায়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প্রাপ্ত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নম্বর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নিম্নরূপঃ</a:t>
                  </a:r>
                  <a:endParaRPr lang="en-US" sz="20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r>
                    <a:rPr lang="en-US" sz="2000" dirty="0" smtClean="0">
                      <a:solidFill>
                        <a:srgbClr val="C00000"/>
                      </a:solidFill>
                      <a:latin typeface="NikoshBAN" pitchFamily="2" charset="0"/>
                      <a:cs typeface="NikoshBAN" pitchFamily="2" charset="0"/>
                    </a:rPr>
                    <a:t>      ৭২, ৮৫, ৭৮, ৮৪, ৭৮, ৭৫, ৬৯, ৬৭, ৮৮, ৮০, ৭৪, ৭৭, ৭৯, ৬৯, ৭৪, ৭৩, ৮৩, ৬৫, ৭৫, ৬৯, ৬৩, ৭৫, ৮৬, ৬৬, ৭১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ক)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প্রাপ্ত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নম্বরের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সরাসরি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গড়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নির্ণয়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কর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।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খ)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শ্রেণি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ব্যাপ্তি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৫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নিয়ে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সারণি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তৈরি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করে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গড়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নির্ণয়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কর</a:t>
                  </a:r>
                  <a:r>
                    <a:rPr lang="en-US" sz="2000" dirty="0" smtClean="0">
                      <a:solidFill>
                        <a:srgbClr val="0070C0"/>
                      </a:solidFill>
                      <a:latin typeface="NikoshBAN" pitchFamily="2" charset="0"/>
                      <a:cs typeface="NikoshBAN" pitchFamily="2" charset="0"/>
                    </a:rPr>
                    <a:t>।</a:t>
                  </a:r>
                </a:p>
                <a:p>
                  <a:pPr marL="457200" indent="-457200"/>
                  <a:r>
                    <a:rPr lang="en-US" sz="2400" dirty="0" smtClean="0">
                      <a:latin typeface="NikoshBAN" pitchFamily="2" charset="0"/>
                      <a:cs typeface="NikoshBAN" pitchFamily="2" charset="0"/>
                    </a:rPr>
                    <a:t>ক) </a:t>
                  </a:r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সমাধানঃ</a:t>
                  </a:r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নম্বরগুলোর</a:t>
                  </a:r>
                  <a:r>
                    <a:rPr lang="en-US" sz="2000" dirty="0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সমষ্টি</a:t>
                  </a:r>
                  <a:r>
                    <a:rPr lang="en-US" sz="2000" dirty="0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=৭২+৮৫+৭৮+৮৪+৭৮+৭৫+৬৯+৬৭+৮৮+৮০+৭৪+৭৭+৭৯+৬৯+৭   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৪+৭৩+৮৩+৬৫+৭৫+৬৯+৬৩+৭৫+৮৬+৬৬+৭১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= ১৮৭৫</a:t>
                  </a:r>
                </a:p>
                <a:p>
                  <a:pPr marL="457200" indent="-457200"/>
                  <a:r>
                    <a:rPr lang="en-US" sz="2000" dirty="0" smtClean="0">
                      <a:solidFill>
                        <a:srgbClr val="FF0000"/>
                      </a:solidFill>
                      <a:latin typeface="NikoshBAN" pitchFamily="2" charset="0"/>
                      <a:cs typeface="NikoshBAN" pitchFamily="2" charset="0"/>
                    </a:rPr>
                    <a:t>    </a:t>
                  </a:r>
                </a:p>
                <a:p>
                  <a:pPr marL="457200" indent="-457200"/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মোট</a:t>
                  </a:r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ছাত্র</a:t>
                  </a:r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সংখ্যা</a:t>
                  </a:r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২৫ </a:t>
                  </a:r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জন</a:t>
                  </a:r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r>
                    <a:rPr lang="en-US" sz="2000" dirty="0" err="1" smtClean="0">
                      <a:latin typeface="NikoshBAN" pitchFamily="2" charset="0"/>
                      <a:cs typeface="NikoshBAN" pitchFamily="2" charset="0"/>
                    </a:rPr>
                    <a:t>গড়</a:t>
                  </a:r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= </a:t>
                  </a: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      = </a:t>
                  </a: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 marL="457200" indent="-457200"/>
                  <a:r>
                    <a:rPr lang="en-US" sz="2000" dirty="0" smtClean="0">
                      <a:latin typeface="NikoshBAN" pitchFamily="2" charset="0"/>
                      <a:cs typeface="NikoshBAN" pitchFamily="2" charset="0"/>
                    </a:rPr>
                    <a:t>       = ৭৫</a:t>
                  </a:r>
                </a:p>
                <a:p>
                  <a:pPr marL="457200" indent="-457200"/>
                  <a:endParaRPr lang="en-US" sz="2000" dirty="0" smtClean="0">
                    <a:latin typeface="NikoshBAN" pitchFamily="2" charset="0"/>
                    <a:cs typeface="NikoshBAN" pitchFamily="2" charset="0"/>
                  </a:endParaRPr>
                </a:p>
              </p:txBody>
            </p:sp>
            <p:cxnSp>
              <p:nvCxnSpPr>
                <p:cNvPr id="4" name="Straight Connector 3"/>
                <p:cNvCxnSpPr/>
                <p:nvPr/>
              </p:nvCxnSpPr>
              <p:spPr>
                <a:xfrm>
                  <a:off x="1161144" y="4710112"/>
                  <a:ext cx="2209800" cy="158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TextBox 7"/>
                <p:cNvSpPr txBox="1"/>
                <p:nvPr/>
              </p:nvSpPr>
              <p:spPr>
                <a:xfrm>
                  <a:off x="1084944" y="4267200"/>
                  <a:ext cx="2438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 smtClean="0"/>
                    <a:t>নম্বর</a:t>
                  </a:r>
                  <a:r>
                    <a:rPr lang="en-US" dirty="0" smtClean="0"/>
                    <a:t> </a:t>
                  </a:r>
                  <a:r>
                    <a:rPr lang="en-US" dirty="0" err="1" smtClean="0"/>
                    <a:t>গুলোর</a:t>
                  </a:r>
                  <a:r>
                    <a:rPr lang="en-US" dirty="0" smtClean="0"/>
                    <a:t> </a:t>
                  </a:r>
                  <a:r>
                    <a:rPr lang="en-US" dirty="0" err="1" smtClean="0"/>
                    <a:t>যোগফল</a:t>
                  </a:r>
                  <a:endParaRPr lang="en-US" dirty="0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1389744" y="4736068"/>
                  <a:ext cx="1752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 smtClean="0"/>
                    <a:t>মোট</a:t>
                  </a:r>
                  <a:r>
                    <a:rPr lang="en-US" dirty="0" smtClean="0"/>
                    <a:t> </a:t>
                  </a:r>
                  <a:r>
                    <a:rPr lang="en-US" dirty="0" err="1" smtClean="0"/>
                    <a:t>ছাত্র</a:t>
                  </a:r>
                  <a:r>
                    <a:rPr lang="en-US" dirty="0" smtClean="0"/>
                    <a:t> </a:t>
                  </a:r>
                  <a:r>
                    <a:rPr lang="en-US" dirty="0" err="1" smtClean="0"/>
                    <a:t>সংখ্যা</a:t>
                  </a:r>
                  <a:endParaRPr lang="en-US" dirty="0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1143000" y="5334000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১৮৭৫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244600" y="5583590"/>
                <a:ext cx="6096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২৫</a:t>
                </a:r>
                <a:endParaRPr lang="en-US" dirty="0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1143000" y="5625544"/>
                <a:ext cx="762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366486" y="6488668"/>
              <a:ext cx="8396514" cy="369332"/>
            </a:xfrm>
            <a:prstGeom prst="rect">
              <a:avLst/>
            </a:prstGeom>
            <a:solidFill>
              <a:srgbClr val="FF3399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228600"/>
            <a:ext cx="8458200" cy="83099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৯।খ)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সমাধানঃ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২৫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শিক্ষার্থীর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পরীক্ষায়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নিম্নরূপঃ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295400"/>
            <a:ext cx="84582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৭২, ৮৫, ৭৮, ৮৪, ৭৮, ৭৫, ৬৯, ৬৭,  ৮৮   , ৮০, ৭৪, ৭৭, ৭৯, ৬৯, ৭৪, ৭৩, ৮৩, ৬৫, ৭৫, ৬৯,   ৬৩     ,৭৫, ৮৬, ৬৬, ৭১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1195450"/>
            <a:ext cx="762000" cy="457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৮৮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1686580"/>
            <a:ext cx="838200" cy="5232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৬ </a:t>
            </a:r>
            <a:r>
              <a:rPr lang="en-US" sz="2800" dirty="0" smtClean="0">
                <a:solidFill>
                  <a:schemeClr val="tx1"/>
                </a:solidFill>
              </a:rPr>
              <a:t>৩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" y="2438400"/>
            <a:ext cx="3124200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3119735"/>
            <a:ext cx="2133600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সর্বনিম্ন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4800" y="3657600"/>
            <a:ext cx="1143000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3657600"/>
            <a:ext cx="4876800" cy="132343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= (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সর্বনিম্ন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) +১</a:t>
            </a:r>
          </a:p>
          <a:p>
            <a:pPr marL="457200" indent="-457200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= ( ৮৮ – ৬৩ ) + ১</a:t>
            </a:r>
          </a:p>
          <a:p>
            <a:pPr marL="457200" indent="-457200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= ২৫ + ১</a:t>
            </a:r>
          </a:p>
          <a:p>
            <a:pPr marL="457200" indent="-457200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= ২৬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" y="5029200"/>
            <a:ext cx="3505200" cy="400110"/>
          </a:xfrm>
          <a:prstGeom prst="rect">
            <a:avLst/>
          </a:prstGeom>
          <a:solidFill>
            <a:srgbClr val="FFC000"/>
          </a:solidFill>
          <a:ln w="190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= ৫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85800" y="5531496"/>
            <a:ext cx="7365721" cy="1021704"/>
            <a:chOff x="685800" y="5495003"/>
            <a:chExt cx="7365721" cy="1021704"/>
          </a:xfrm>
        </p:grpSpPr>
        <p:sp>
          <p:nvSpPr>
            <p:cNvPr id="34" name="TextBox 33"/>
            <p:cNvSpPr txBox="1"/>
            <p:nvPr/>
          </p:nvSpPr>
          <p:spPr>
            <a:xfrm>
              <a:off x="685800" y="5562600"/>
              <a:ext cx="7365721" cy="954107"/>
            </a:xfrm>
            <a:prstGeom prst="rect">
              <a:avLst/>
            </a:prstGeom>
            <a:solidFill>
              <a:srgbClr val="00B0F0"/>
            </a:solidFill>
            <a:ln w="19050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শ্রেণি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সংখ্যা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=             =       =        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  <a:p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71800" y="5502256"/>
              <a:ext cx="11195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পরিসর</a:t>
              </a:r>
              <a:endParaRPr lang="en-US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2921000" y="5816666"/>
              <a:ext cx="1066800" cy="15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743200" y="5881738"/>
              <a:ext cx="1295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শ্রেণি</a:t>
              </a:r>
              <a:r>
                <a:rPr lang="en-US" dirty="0" smtClean="0"/>
                <a:t> </a:t>
              </a:r>
              <a:r>
                <a:rPr lang="en-US" dirty="0" err="1" smtClean="0"/>
                <a:t>ব্যাপ্তি</a:t>
              </a:r>
              <a:endParaRPr lang="en-US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4419600" y="5816666"/>
              <a:ext cx="533400" cy="15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495800" y="5513438"/>
              <a:ext cx="533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২৬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2000" y="5780138"/>
              <a:ext cx="533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৫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334000" y="56261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৫.২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48400" y="5638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৬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67400" y="5495003"/>
              <a:ext cx="53340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≈</a:t>
              </a:r>
            </a:p>
            <a:p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219200" y="2438400"/>
            <a:ext cx="68580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প্রথমেই</a:t>
            </a:r>
            <a:r>
              <a:rPr lang="en-US" sz="2400" dirty="0" smtClean="0"/>
              <a:t> </a:t>
            </a:r>
            <a:r>
              <a:rPr lang="en-US" sz="2400" dirty="0" err="1" smtClean="0"/>
              <a:t>খুজে</a:t>
            </a:r>
            <a:r>
              <a:rPr lang="en-US" sz="2400" dirty="0" smtClean="0"/>
              <a:t> </a:t>
            </a:r>
            <a:r>
              <a:rPr lang="en-US" sz="2400" dirty="0" err="1" smtClean="0"/>
              <a:t>বের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করি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সর্বনিম্ন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19149E-6 L -0.18333 0.1810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96762E-6 L -0.22917 0.2046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uild="allAtOnce" animBg="1"/>
      <p:bldP spid="13" grpId="0" animBg="1"/>
      <p:bldP spid="13" grpId="1" animBg="1"/>
      <p:bldP spid="14" grpId="0" animBg="1"/>
      <p:bldP spid="14" grpId="1" animBg="1"/>
      <p:bldP spid="18" grpId="0" animBg="1"/>
      <p:bldP spid="21" grpId="0" animBg="1"/>
      <p:bldP spid="22" grpId="0" animBg="1"/>
      <p:bldP spid="23" grpId="0" animBg="1"/>
      <p:bldP spid="32" grpId="0" build="p" animBg="1"/>
      <p:bldP spid="26" grpId="0" animBg="1"/>
      <p:bldP spid="2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Box 180"/>
          <p:cNvSpPr txBox="1"/>
          <p:nvPr/>
        </p:nvSpPr>
        <p:spPr>
          <a:xfrm>
            <a:off x="762000" y="1143000"/>
            <a:ext cx="4038600" cy="5232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/>
              <a:t>গণসংখ্যা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নিবেশন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সারণিঃ</a:t>
            </a:r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723900"/>
          <a:ext cx="8839200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2438400"/>
                <a:gridCol w="1676400"/>
                <a:gridCol w="17526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শ্রেণি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ব্যাপ্তি</a:t>
                      </a:r>
                      <a:endParaRPr lang="en-US" sz="2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শ্রেণির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মধ্যমান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n-US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b="1" kern="1200" baseline="-250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ট্যালি</a:t>
                      </a:r>
                      <a:endParaRPr lang="en-US" sz="2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ঘটন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সংখ্যা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n-US" sz="24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400" b="1" kern="1200" baseline="-250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3200" b="1" kern="1200" baseline="-250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3200" b="1" kern="1200" baseline="-250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৬১</a:t>
                      </a:r>
                      <a:r>
                        <a:rPr lang="en-US" sz="2000" baseline="0" dirty="0" smtClean="0"/>
                        <a:t> – ৬৫ 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৬৬ – ৭০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৭১ – ৭৫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৭৬ – ৮০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৮১ – ৮৫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৮৬ – ৯০</a:t>
                      </a:r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152400"/>
            <a:ext cx="7620000" cy="95410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/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 algn="ctr"/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620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৭২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12954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৮৫</a:t>
            </a:r>
            <a:endParaRPr lang="en-US" dirty="0"/>
          </a:p>
        </p:txBody>
      </p:sp>
      <p:sp>
        <p:nvSpPr>
          <p:cNvPr id="158" name="TextBox 157"/>
          <p:cNvSpPr txBox="1"/>
          <p:nvPr/>
        </p:nvSpPr>
        <p:spPr>
          <a:xfrm>
            <a:off x="18288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৭৮</a:t>
            </a:r>
            <a:endParaRPr lang="en-US" dirty="0"/>
          </a:p>
        </p:txBody>
      </p:sp>
      <p:sp>
        <p:nvSpPr>
          <p:cNvPr id="159" name="TextBox 158"/>
          <p:cNvSpPr txBox="1"/>
          <p:nvPr/>
        </p:nvSpPr>
        <p:spPr>
          <a:xfrm>
            <a:off x="23622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৮৪</a:t>
            </a:r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3962400" y="609600"/>
            <a:ext cx="609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৬৩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28956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৭৮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3352800" y="228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৭৫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3886200" y="228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৬৯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44196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৬৭</a:t>
            </a:r>
            <a:endParaRPr lang="en-US" dirty="0"/>
          </a:p>
        </p:txBody>
      </p:sp>
      <p:sp>
        <p:nvSpPr>
          <p:cNvPr id="165" name="TextBox 164"/>
          <p:cNvSpPr txBox="1"/>
          <p:nvPr/>
        </p:nvSpPr>
        <p:spPr>
          <a:xfrm>
            <a:off x="5029200" y="2286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৮৮</a:t>
            </a:r>
            <a:endParaRPr lang="en-US" dirty="0"/>
          </a:p>
        </p:txBody>
      </p:sp>
      <p:sp>
        <p:nvSpPr>
          <p:cNvPr id="166" name="TextBox 165"/>
          <p:cNvSpPr txBox="1"/>
          <p:nvPr/>
        </p:nvSpPr>
        <p:spPr>
          <a:xfrm>
            <a:off x="5562600" y="228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৮০</a:t>
            </a:r>
            <a:endParaRPr lang="en-US" dirty="0"/>
          </a:p>
        </p:txBody>
      </p:sp>
      <p:sp>
        <p:nvSpPr>
          <p:cNvPr id="167" name="TextBox 166"/>
          <p:cNvSpPr txBox="1"/>
          <p:nvPr/>
        </p:nvSpPr>
        <p:spPr>
          <a:xfrm>
            <a:off x="6096000" y="22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৭৪</a:t>
            </a:r>
            <a:endParaRPr lang="en-US" dirty="0"/>
          </a:p>
        </p:txBody>
      </p:sp>
      <p:sp>
        <p:nvSpPr>
          <p:cNvPr id="168" name="TextBox 167"/>
          <p:cNvSpPr txBox="1"/>
          <p:nvPr/>
        </p:nvSpPr>
        <p:spPr>
          <a:xfrm>
            <a:off x="6705600" y="228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৭৭</a:t>
            </a:r>
            <a:endParaRPr lang="en-US" dirty="0"/>
          </a:p>
        </p:txBody>
      </p:sp>
      <p:sp>
        <p:nvSpPr>
          <p:cNvPr id="169" name="TextBox 168"/>
          <p:cNvSpPr txBox="1"/>
          <p:nvPr/>
        </p:nvSpPr>
        <p:spPr>
          <a:xfrm>
            <a:off x="7315200" y="22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৭৯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7772400" y="2286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৬৯</a:t>
            </a: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762000" y="6096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৭৪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1295400" y="609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৭৩</a:t>
            </a:r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1828800" y="609600"/>
            <a:ext cx="609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৮৩</a:t>
            </a:r>
            <a:endParaRPr lang="en-US" dirty="0"/>
          </a:p>
        </p:txBody>
      </p:sp>
      <p:sp>
        <p:nvSpPr>
          <p:cNvPr id="174" name="TextBox 173"/>
          <p:cNvSpPr txBox="1"/>
          <p:nvPr/>
        </p:nvSpPr>
        <p:spPr>
          <a:xfrm>
            <a:off x="2362200" y="609600"/>
            <a:ext cx="609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৬৫</a:t>
            </a:r>
            <a:endParaRPr lang="en-US" dirty="0"/>
          </a:p>
        </p:txBody>
      </p:sp>
      <p:sp>
        <p:nvSpPr>
          <p:cNvPr id="175" name="TextBox 174"/>
          <p:cNvSpPr txBox="1"/>
          <p:nvPr/>
        </p:nvSpPr>
        <p:spPr>
          <a:xfrm>
            <a:off x="2857500" y="609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৭৫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3352800" y="609600"/>
            <a:ext cx="533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৬৯</a:t>
            </a:r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4572000" y="609600"/>
            <a:ext cx="609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৭৫</a:t>
            </a:r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5105400" y="609600"/>
            <a:ext cx="6096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৮৬</a:t>
            </a:r>
            <a:endParaRPr lang="en-US" dirty="0"/>
          </a:p>
        </p:txBody>
      </p:sp>
      <p:sp>
        <p:nvSpPr>
          <p:cNvPr id="179" name="TextBox 178"/>
          <p:cNvSpPr txBox="1"/>
          <p:nvPr/>
        </p:nvSpPr>
        <p:spPr>
          <a:xfrm>
            <a:off x="6400800" y="609600"/>
            <a:ext cx="7620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৭১</a:t>
            </a:r>
            <a:endParaRPr lang="en-US" dirty="0"/>
          </a:p>
        </p:txBody>
      </p:sp>
      <p:sp>
        <p:nvSpPr>
          <p:cNvPr id="180" name="TextBox 179"/>
          <p:cNvSpPr txBox="1"/>
          <p:nvPr/>
        </p:nvSpPr>
        <p:spPr>
          <a:xfrm>
            <a:off x="5791200" y="609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৬৬</a:t>
            </a:r>
            <a:endParaRPr lang="en-US" dirty="0"/>
          </a:p>
        </p:txBody>
      </p:sp>
      <p:sp>
        <p:nvSpPr>
          <p:cNvPr id="182" name="TextBox 181"/>
          <p:cNvSpPr txBox="1"/>
          <p:nvPr/>
        </p:nvSpPr>
        <p:spPr>
          <a:xfrm>
            <a:off x="2362200" y="25146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৬৩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2362200" y="2971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৬৮</a:t>
            </a:r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2362200" y="3352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৭৩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2362200" y="3733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৭৮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2362200" y="4114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৮৩</a:t>
            </a:r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2362200" y="4495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৮৮</a:t>
            </a:r>
            <a:endParaRPr lang="en-US" dirty="0"/>
          </a:p>
        </p:txBody>
      </p:sp>
      <p:cxnSp>
        <p:nvCxnSpPr>
          <p:cNvPr id="189" name="Straight Connector 188"/>
          <p:cNvCxnSpPr/>
          <p:nvPr/>
        </p:nvCxnSpPr>
        <p:spPr>
          <a:xfrm rot="5400000">
            <a:off x="3963194" y="351628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5400000">
            <a:off x="4342606" y="4290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5400000">
            <a:off x="4267994" y="3909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rot="5400000">
            <a:off x="4420394" y="4290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5400000">
            <a:off x="4344194" y="3909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5400000">
            <a:off x="4495006" y="391410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rot="5400000">
            <a:off x="4039394" y="351628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190206" y="3147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267994" y="3147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495006" y="468303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4420394" y="392103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4115594" y="354003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>
            <a:off x="4383975" y="3798125"/>
            <a:ext cx="281050" cy="2454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344194" y="313528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191794" y="3528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0800000">
            <a:off x="4091050" y="3405251"/>
            <a:ext cx="304800" cy="269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4496594" y="4290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4420394" y="274240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4495006" y="3528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279075" y="3024250"/>
            <a:ext cx="304800" cy="2523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4420394" y="3135281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4496594" y="274240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4571206" y="3528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4572794" y="46998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4648994" y="3528156"/>
            <a:ext cx="30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419600" y="498862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মোট</a:t>
            </a:r>
            <a:endParaRPr lang="en-US" sz="2400" dirty="0"/>
          </a:p>
        </p:txBody>
      </p:sp>
      <p:sp>
        <p:nvSpPr>
          <p:cNvPr id="85" name="TextBox 84"/>
          <p:cNvSpPr txBox="1"/>
          <p:nvPr/>
        </p:nvSpPr>
        <p:spPr>
          <a:xfrm>
            <a:off x="6248400" y="251460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২</a:t>
            </a:r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6248400" y="294358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৫</a:t>
            </a:r>
            <a:endParaRPr lang="en-US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6248400" y="3348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৮</a:t>
            </a:r>
            <a:endParaRPr lang="en-US" sz="2400" dirty="0"/>
          </a:p>
        </p:txBody>
      </p:sp>
      <p:sp>
        <p:nvSpPr>
          <p:cNvPr id="88" name="TextBox 87"/>
          <p:cNvSpPr txBox="1"/>
          <p:nvPr/>
        </p:nvSpPr>
        <p:spPr>
          <a:xfrm>
            <a:off x="6248400" y="3733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৫</a:t>
            </a:r>
            <a:endParaRPr lang="en-US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6236525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৩</a:t>
            </a:r>
            <a:endParaRPr lang="en-US" sz="2400" dirty="0"/>
          </a:p>
        </p:txBody>
      </p:sp>
      <p:sp>
        <p:nvSpPr>
          <p:cNvPr id="90" name="TextBox 89"/>
          <p:cNvSpPr txBox="1"/>
          <p:nvPr/>
        </p:nvSpPr>
        <p:spPr>
          <a:xfrm>
            <a:off x="6248400" y="4495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২</a:t>
            </a:r>
            <a:endParaRPr lang="en-US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5803075" y="481247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r>
              <a:rPr lang="en-US" dirty="0" smtClean="0"/>
              <a:t> </a:t>
            </a:r>
            <a:r>
              <a:rPr lang="en-US" sz="3200" dirty="0" smtClean="0"/>
              <a:t>=</a:t>
            </a:r>
            <a:r>
              <a:rPr lang="en-US" dirty="0" smtClean="0"/>
              <a:t> </a:t>
            </a:r>
            <a:r>
              <a:rPr lang="en-US" sz="2400" dirty="0" smtClean="0"/>
              <a:t>২৫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7772400" y="252696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১২৬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7772400" y="293171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৩৪০</a:t>
            </a:r>
            <a:endParaRPr lang="en-US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7748650" y="332905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৫৮৪</a:t>
            </a:r>
            <a:endParaRPr lang="en-US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48650" y="371005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৩৯০</a:t>
            </a:r>
            <a:endParaRPr lang="en-US" sz="2400" dirty="0"/>
          </a:p>
        </p:txBody>
      </p:sp>
      <p:sp>
        <p:nvSpPr>
          <p:cNvPr id="97" name="TextBox 96"/>
          <p:cNvSpPr txBox="1"/>
          <p:nvPr/>
        </p:nvSpPr>
        <p:spPr>
          <a:xfrm>
            <a:off x="7772400" y="409846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২৪৯</a:t>
            </a:r>
            <a:endParaRPr lang="en-US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7794175" y="448392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১৭৬</a:t>
            </a:r>
            <a:endParaRPr lang="en-US" sz="24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7372350" y="4953000"/>
          <a:ext cx="400050" cy="457200"/>
        </p:xfrm>
        <a:graphic>
          <a:graphicData uri="http://schemas.openxmlformats.org/presentationml/2006/ole">
            <p:oleObj spid="_x0000_s3074" name="Equation" r:id="rId3" imgW="304668" imgH="431613" progId="Equation.3">
              <p:embed/>
            </p:oleObj>
          </a:graphicData>
        </a:graphic>
      </p:graphicFrame>
      <p:sp>
        <p:nvSpPr>
          <p:cNvPr id="100" name="Text Box 6"/>
          <p:cNvSpPr txBox="1">
            <a:spLocks noChangeArrowheads="1"/>
          </p:cNvSpPr>
          <p:nvPr/>
        </p:nvSpPr>
        <p:spPr bwMode="auto">
          <a:xfrm>
            <a:off x="7543800" y="4876800"/>
            <a:ext cx="7620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f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x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001000" y="4876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 </a:t>
            </a:r>
            <a:r>
              <a:rPr lang="en-US" dirty="0" smtClean="0"/>
              <a:t>১৮৬৫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609600" y="57912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3200" dirty="0" smtClean="0"/>
              <a:t>=</a:t>
            </a:r>
            <a:endParaRPr lang="en-US" sz="3200" dirty="0"/>
          </a:p>
        </p:txBody>
      </p:sp>
      <p:cxnSp>
        <p:nvCxnSpPr>
          <p:cNvPr id="103" name="Straight Connector 102"/>
          <p:cNvCxnSpPr/>
          <p:nvPr/>
        </p:nvCxnSpPr>
        <p:spPr>
          <a:xfrm flipV="1">
            <a:off x="1524000" y="6084124"/>
            <a:ext cx="838200" cy="118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524000" y="5510150"/>
          <a:ext cx="533400" cy="609600"/>
        </p:xfrm>
        <a:graphic>
          <a:graphicData uri="http://schemas.openxmlformats.org/presentationml/2006/ole">
            <p:oleObj spid="_x0000_s3075" name="Equation" r:id="rId4" imgW="304668" imgH="431613" progId="Equation.3">
              <p:embed/>
            </p:oleObj>
          </a:graphicData>
        </a:graphic>
      </p:graphicFrame>
      <p:sp>
        <p:nvSpPr>
          <p:cNvPr id="105" name="Text Box 6"/>
          <p:cNvSpPr txBox="1">
            <a:spLocks noChangeArrowheads="1"/>
          </p:cNvSpPr>
          <p:nvPr/>
        </p:nvSpPr>
        <p:spPr bwMode="auto">
          <a:xfrm>
            <a:off x="1828800" y="5562600"/>
            <a:ext cx="7620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f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i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x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i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676400" y="59068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</a:t>
            </a:r>
            <a:endParaRPr lang="en-US" sz="3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362200" y="57912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2726375" y="57105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১৮৬৫</a:t>
            </a:r>
            <a:endParaRPr lang="en-US" sz="2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948050" y="6019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২৫</a:t>
            </a:r>
            <a:endParaRPr lang="en-US" sz="24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657600" y="5779325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r>
              <a:rPr lang="en-US" dirty="0" smtClean="0"/>
              <a:t> </a:t>
            </a:r>
            <a:r>
              <a:rPr lang="en-US" sz="2400" dirty="0" smtClean="0"/>
              <a:t>৭৪.৬</a:t>
            </a:r>
            <a:endParaRPr lang="en-US" sz="2400" dirty="0"/>
          </a:p>
        </p:txBody>
      </p:sp>
      <p:cxnSp>
        <p:nvCxnSpPr>
          <p:cNvPr id="118" name="Straight Connector 117"/>
          <p:cNvCxnSpPr/>
          <p:nvPr/>
        </p:nvCxnSpPr>
        <p:spPr>
          <a:xfrm rot="5400000">
            <a:off x="4381500" y="6145181"/>
            <a:ext cx="1143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334000" y="6019800"/>
            <a:ext cx="2895600" cy="584775"/>
          </a:xfrm>
          <a:prstGeom prst="rect">
            <a:avLst/>
          </a:prstGeom>
          <a:solidFill>
            <a:srgbClr val="FFFF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∴ </a:t>
            </a:r>
            <a:r>
              <a:rPr lang="en-US" sz="2400" dirty="0" err="1" smtClean="0"/>
              <a:t>নির্ণেয়</a:t>
            </a:r>
            <a:r>
              <a:rPr lang="en-US" sz="2400" dirty="0" smtClean="0"/>
              <a:t>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= ৭৪.৬</a:t>
            </a:r>
            <a:endParaRPr lang="en-US" sz="2400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2743200" y="6096000"/>
            <a:ext cx="990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4.57909E-6 L 0.3375 0.44959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57909E-6 L 0.32084 0.5717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57909E-6 L 0.24583 0.50509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57909E-6 L 0.2125 0.5717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6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57909E-6 L 0.15417 0.51619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0287E-7 L 0.0625 0.46161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90287E-7 L 0.02083 0.4061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4.57909E-6 L -0.02917 0.39408 " pathEditMode="relative" rAng="0" ptsTypes="AA">
                                      <p:cBhvr>
                                        <p:cTn id="262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57909E-6 L -0.07084 0.6272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57909E-6 L -0.12917 0.51619 " pathEditMode="relative" rAng="0" ptsTypes="AA">
                                      <p:cBhvr>
                                        <p:cTn id="290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0287E-7 L -0.22916 0.45051 " pathEditMode="relative" rAng="0" ptsTypes="AA">
                                      <p:cBhvr>
                                        <p:cTn id="304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90287E-7 L -0.25417 0.50601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6 4.90287E-7 L -0.30834 0.50601 " pathEditMode="relative" rAng="0" ptsTypes="AA">
                                      <p:cBhvr>
                                        <p:cTn id="332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57909E-6 L -0.39166 0.40518 " pathEditMode="relative" rAng="0" ptsTypes="AA">
                                      <p:cBhvr>
                                        <p:cTn id="346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5809E-6 L 0.35833 0.39408 " pathEditMode="relative" rAng="0" ptsTypes="AA">
                                      <p:cBhvr>
                                        <p:cTn id="360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7253E-6 L 0.2875 0.39501 " pathEditMode="relative" rAng="0" ptsTypes="AA">
                                      <p:cBhvr>
                                        <p:cTn id="374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7253E-6 L 0.275 0.51712 " pathEditMode="relative" rAng="0" ptsTypes="AA">
                                      <p:cBhvr>
                                        <p:cTn id="388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7253E-6 L 0.20833 0.2951 " pathEditMode="relative" rAng="0" ptsTypes="AA">
                                      <p:cBhvr>
                                        <p:cTn id="402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7253E-6 L 0.175 0.39501 " pathEditMode="relative" rAng="0" ptsTypes="AA">
                                      <p:cBhvr>
                                        <p:cTn id="416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7253E-6 L 0.1125 0.3395 " pathEditMode="relative" rAng="0" ptsTypes="AA">
                                      <p:cBhvr>
                                        <p:cTn id="430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7253E-6 L 0.04166 0.284 " pathEditMode="relative" rAng="0" ptsTypes="AA">
                                      <p:cBhvr>
                                        <p:cTn id="444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7253E-6 L -0.01666 0.39501 " pathEditMode="relative" rAng="0" ptsTypes="AA">
                                      <p:cBhvr>
                                        <p:cTn id="458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5809E-6 L -0.06667 0.57169 " pathEditMode="relative" rAng="0" ptsTypes="AA">
                                      <p:cBhvr>
                                        <p:cTn id="472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7253E-6 L -0.175 0.3506 " pathEditMode="relative" rAng="0" ptsTypes="AA">
                                      <p:cBhvr>
                                        <p:cTn id="486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5809E-6 L -0.20834 0.40518 " pathEditMode="relative" rAng="0" ptsTypes="AA">
                                      <p:cBhvr>
                                        <p:cTn id="500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3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6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9" dur="800" decel="100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0" dur="800" decel="100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800" decel="100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800" decel="100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5" fill="hold">
                      <p:stCondLst>
                        <p:cond delay="indefinite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 animBg="1"/>
      <p:bldP spid="4" grpId="0" animBg="1"/>
      <p:bldP spid="4" grpId="1" animBg="1"/>
      <p:bldP spid="156" grpId="0"/>
      <p:bldP spid="156" grpId="1"/>
      <p:bldP spid="156" grpId="2"/>
      <p:bldP spid="157" grpId="0"/>
      <p:bldP spid="157" grpId="1"/>
      <p:bldP spid="157" grpId="2"/>
      <p:bldP spid="158" grpId="0"/>
      <p:bldP spid="158" grpId="1"/>
      <p:bldP spid="158" grpId="2"/>
      <p:bldP spid="159" grpId="0"/>
      <p:bldP spid="159" grpId="1"/>
      <p:bldP spid="159" grpId="2"/>
      <p:bldP spid="160" grpId="0"/>
      <p:bldP spid="160" grpId="1"/>
      <p:bldP spid="160" grpId="2"/>
      <p:bldP spid="161" grpId="0"/>
      <p:bldP spid="161" grpId="1"/>
      <p:bldP spid="161" grpId="2"/>
      <p:bldP spid="162" grpId="0"/>
      <p:bldP spid="162" grpId="1"/>
      <p:bldP spid="162" grpId="2"/>
      <p:bldP spid="163" grpId="0"/>
      <p:bldP spid="163" grpId="1"/>
      <p:bldP spid="163" grpId="2"/>
      <p:bldP spid="164" grpId="0"/>
      <p:bldP spid="164" grpId="1"/>
      <p:bldP spid="164" grpId="2"/>
      <p:bldP spid="165" grpId="0"/>
      <p:bldP spid="165" grpId="1"/>
      <p:bldP spid="165" grpId="2"/>
      <p:bldP spid="166" grpId="0"/>
      <p:bldP spid="166" grpId="1"/>
      <p:bldP spid="166" grpId="2"/>
      <p:bldP spid="167" grpId="0"/>
      <p:bldP spid="167" grpId="1"/>
      <p:bldP spid="167" grpId="2"/>
      <p:bldP spid="168" grpId="0"/>
      <p:bldP spid="168" grpId="1"/>
      <p:bldP spid="168" grpId="2"/>
      <p:bldP spid="169" grpId="0"/>
      <p:bldP spid="169" grpId="1"/>
      <p:bldP spid="169" grpId="2"/>
      <p:bldP spid="170" grpId="0"/>
      <p:bldP spid="170" grpId="1"/>
      <p:bldP spid="170" grpId="2"/>
      <p:bldP spid="171" grpId="0"/>
      <p:bldP spid="171" grpId="1"/>
      <p:bldP spid="171" grpId="2"/>
      <p:bldP spid="172" grpId="0"/>
      <p:bldP spid="172" grpId="1"/>
      <p:bldP spid="172" grpId="2"/>
      <p:bldP spid="173" grpId="0"/>
      <p:bldP spid="173" grpId="1"/>
      <p:bldP spid="173" grpId="2"/>
      <p:bldP spid="174" grpId="0"/>
      <p:bldP spid="174" grpId="1"/>
      <p:bldP spid="174" grpId="2"/>
      <p:bldP spid="175" grpId="0"/>
      <p:bldP spid="175" grpId="1"/>
      <p:bldP spid="175" grpId="2"/>
      <p:bldP spid="176" grpId="0"/>
      <p:bldP spid="176" grpId="1"/>
      <p:bldP spid="176" grpId="2"/>
      <p:bldP spid="177" grpId="0"/>
      <p:bldP spid="177" grpId="1"/>
      <p:bldP spid="177" grpId="2"/>
      <p:bldP spid="178" grpId="0"/>
      <p:bldP spid="178" grpId="1"/>
      <p:bldP spid="178" grpId="2"/>
      <p:bldP spid="179" grpId="0"/>
      <p:bldP spid="179" grpId="1"/>
      <p:bldP spid="179" grpId="2"/>
      <p:bldP spid="180" grpId="0"/>
      <p:bldP spid="180" grpId="1"/>
      <p:bldP spid="180" grpId="2"/>
      <p:bldP spid="182" grpId="0"/>
      <p:bldP spid="183" grpId="0"/>
      <p:bldP spid="184" grpId="0"/>
      <p:bldP spid="185" grpId="0"/>
      <p:bldP spid="186" grpId="0"/>
      <p:bldP spid="187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6" grpId="0"/>
      <p:bldP spid="97" grpId="0"/>
      <p:bldP spid="98" grpId="0"/>
      <p:bldP spid="100" grpId="0"/>
      <p:bldP spid="101" grpId="0"/>
      <p:bldP spid="102" grpId="0"/>
      <p:bldP spid="105" grpId="0"/>
      <p:bldP spid="106" grpId="0"/>
      <p:bldP spid="109" grpId="0"/>
      <p:bldP spid="112" grpId="0"/>
      <p:bldP spid="114" grpId="0"/>
      <p:bldP spid="115" grpId="0"/>
      <p:bldP spid="1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67270"/>
            <a:ext cx="2759090" cy="92333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মূল্যায়ন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অষ্টম</a:t>
            </a:r>
            <a:r>
              <a:rPr lang="en-US" sz="2400" dirty="0" smtClean="0"/>
              <a:t> </a:t>
            </a:r>
            <a:r>
              <a:rPr lang="en-US" sz="2400" dirty="0" err="1" smtClean="0"/>
              <a:t>শ্রেণির</a:t>
            </a:r>
            <a:r>
              <a:rPr lang="en-US" sz="2400" dirty="0" smtClean="0"/>
              <a:t> ৩০ </a:t>
            </a:r>
            <a:r>
              <a:rPr lang="en-US" sz="2400" dirty="0" err="1" smtClean="0"/>
              <a:t>জন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শিক্ষার্থীর</a:t>
            </a:r>
            <a:r>
              <a:rPr lang="en-US" sz="2400" dirty="0" smtClean="0"/>
              <a:t> </a:t>
            </a:r>
            <a:r>
              <a:rPr lang="en-US" sz="2400" dirty="0" err="1" smtClean="0"/>
              <a:t>বাংলা</a:t>
            </a:r>
            <a:r>
              <a:rPr lang="en-US" sz="2400" dirty="0" smtClean="0"/>
              <a:t> </a:t>
            </a:r>
            <a:r>
              <a:rPr lang="en-US" sz="2400" dirty="0" err="1" smtClean="0"/>
              <a:t>বিষয়ে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প্রাপ্ত</a:t>
            </a:r>
            <a:r>
              <a:rPr lang="en-US" sz="2400" dirty="0" smtClean="0"/>
              <a:t> </a:t>
            </a:r>
            <a:r>
              <a:rPr lang="en-US" sz="2400" dirty="0" err="1" smtClean="0"/>
              <a:t>নম্বর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নিম্নরূপঃ</a:t>
            </a:r>
            <a:endParaRPr lang="en-US" sz="2400" dirty="0" smtClean="0"/>
          </a:p>
          <a:p>
            <a:r>
              <a:rPr lang="en-US" sz="2400" dirty="0" smtClean="0"/>
              <a:t>৪৫, ৪২, ৬০, ৬১, ৫৮, ৫৩, ৪৮, ৫২, ৫১, ৪৯, ৭৩, ৫২, ৫৭, ৭১,৬৪, </a:t>
            </a:r>
          </a:p>
          <a:p>
            <a:r>
              <a:rPr lang="en-US" sz="2400" dirty="0" smtClean="0"/>
              <a:t>৪৯, ৫৬, ৪৮, ৬৭,৬৩, ৭০, ৫৯, ৫৪, ৪৬, ৪৩,৬৫, ৫৯, ৪৩, ৬৮,৫২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8862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১। </a:t>
            </a:r>
            <a:r>
              <a:rPr lang="en-US" sz="2400" dirty="0" err="1" smtClean="0"/>
              <a:t>শ্রেণি</a:t>
            </a:r>
            <a:r>
              <a:rPr lang="en-US" sz="2400" dirty="0" smtClean="0"/>
              <a:t> </a:t>
            </a:r>
            <a:r>
              <a:rPr lang="en-US" sz="2400" dirty="0" err="1" smtClean="0"/>
              <a:t>ব্যবধান</a:t>
            </a:r>
            <a:r>
              <a:rPr lang="en-US" sz="2400" dirty="0" smtClean="0"/>
              <a:t> ৫ </a:t>
            </a:r>
            <a:r>
              <a:rPr lang="en-US" sz="2400" dirty="0" err="1" smtClean="0"/>
              <a:t>ধরে</a:t>
            </a:r>
            <a:r>
              <a:rPr lang="en-US" sz="2400" dirty="0" smtClean="0"/>
              <a:t> </a:t>
            </a:r>
            <a:r>
              <a:rPr lang="en-US" sz="2400" dirty="0" err="1" smtClean="0"/>
              <a:t>শ্রেণি</a:t>
            </a:r>
            <a:r>
              <a:rPr lang="en-US" sz="2400" dirty="0" smtClean="0"/>
              <a:t> </a:t>
            </a:r>
            <a:r>
              <a:rPr lang="en-US" sz="2400" dirty="0" err="1" smtClean="0"/>
              <a:t>সংখ্যা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নির্ণয়</a:t>
            </a:r>
            <a:r>
              <a:rPr lang="en-US" sz="2400" dirty="0" smtClean="0"/>
              <a:t> </a:t>
            </a:r>
            <a:r>
              <a:rPr lang="en-US" sz="2400" dirty="0" err="1" smtClean="0"/>
              <a:t>কর</a:t>
            </a:r>
            <a:r>
              <a:rPr lang="en-US" sz="2400" dirty="0" smtClean="0"/>
              <a:t>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81000"/>
            <a:ext cx="2743200" cy="369332"/>
          </a:xfrm>
          <a:prstGeom prst="rect">
            <a:avLst/>
          </a:prstGeom>
          <a:solidFill>
            <a:srgbClr val="FF339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81000"/>
            <a:ext cx="2743200" cy="369332"/>
          </a:xfrm>
          <a:prstGeom prst="rect">
            <a:avLst/>
          </a:prstGeom>
          <a:solidFill>
            <a:srgbClr val="FF339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006" y="67270"/>
            <a:ext cx="8535194" cy="6411318"/>
            <a:chOff x="304006" y="67270"/>
            <a:chExt cx="8535194" cy="6411318"/>
          </a:xfrm>
        </p:grpSpPr>
        <p:sp>
          <p:nvSpPr>
            <p:cNvPr id="3" name="Rectangle 2"/>
            <p:cNvSpPr/>
            <p:nvPr/>
          </p:nvSpPr>
          <p:spPr>
            <a:xfrm>
              <a:off x="2590800" y="67270"/>
              <a:ext cx="3938900" cy="923330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all" spc="0" dirty="0" err="1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বাড়ির</a:t>
              </a:r>
              <a:r>
                <a:rPr lang="en-US" sz="54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 </a:t>
              </a:r>
              <a:r>
                <a:rPr lang="en-US" sz="5400" b="1" cap="all" spc="0" dirty="0" err="1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কাজ</a:t>
              </a:r>
              <a:endPara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 rot="10800000" flipV="1">
              <a:off x="304800" y="609600"/>
              <a:ext cx="2286000" cy="44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5400000">
              <a:off x="-2628900" y="3543300"/>
              <a:ext cx="5867400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04800" y="6477000"/>
              <a:ext cx="8534400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V="1">
              <a:off x="5829300" y="3467100"/>
              <a:ext cx="5943600" cy="76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6553200" y="533399"/>
              <a:ext cx="2209800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685800" y="2108537"/>
            <a:ext cx="746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অষ্টম</a:t>
            </a:r>
            <a:r>
              <a:rPr lang="en-US" sz="2000" dirty="0" smtClean="0"/>
              <a:t> </a:t>
            </a:r>
            <a:r>
              <a:rPr lang="en-US" sz="2000" dirty="0" err="1" smtClean="0"/>
              <a:t>শ্রেণির</a:t>
            </a:r>
            <a:r>
              <a:rPr lang="en-US" sz="2000" dirty="0" smtClean="0"/>
              <a:t> ৩০ </a:t>
            </a:r>
            <a:r>
              <a:rPr lang="en-US" sz="2000" dirty="0" err="1" smtClean="0"/>
              <a:t>জন</a:t>
            </a:r>
            <a:r>
              <a:rPr lang="en-US" sz="2000" dirty="0" smtClean="0"/>
              <a:t> </a:t>
            </a:r>
            <a:r>
              <a:rPr lang="en-US" sz="2000" dirty="0" err="1" smtClean="0"/>
              <a:t>শিক্ষার্থীর</a:t>
            </a:r>
            <a:r>
              <a:rPr lang="en-US" sz="2000" dirty="0" smtClean="0"/>
              <a:t> </a:t>
            </a:r>
            <a:r>
              <a:rPr lang="en-US" sz="2000" dirty="0" err="1" smtClean="0"/>
              <a:t>বাংলা</a:t>
            </a:r>
            <a:r>
              <a:rPr lang="en-US" sz="2000" dirty="0" smtClean="0"/>
              <a:t> </a:t>
            </a:r>
            <a:r>
              <a:rPr lang="en-US" sz="2000" dirty="0" err="1" smtClean="0"/>
              <a:t>বিষয়ে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প্রাপ্ত</a:t>
            </a:r>
            <a:r>
              <a:rPr lang="en-US" sz="2000" dirty="0" smtClean="0"/>
              <a:t> </a:t>
            </a:r>
            <a:r>
              <a:rPr lang="en-US" sz="2000" dirty="0" err="1" smtClean="0"/>
              <a:t>নম্বর</a:t>
            </a:r>
            <a:r>
              <a:rPr lang="en-US" sz="2000" dirty="0" smtClean="0"/>
              <a:t> </a:t>
            </a:r>
            <a:r>
              <a:rPr lang="en-US" sz="2000" dirty="0" err="1" smtClean="0"/>
              <a:t>নিম্নরূপঃ</a:t>
            </a:r>
            <a:endParaRPr lang="en-US" sz="2000" dirty="0" smtClean="0"/>
          </a:p>
          <a:p>
            <a:r>
              <a:rPr lang="en-US" sz="2000" dirty="0" smtClean="0"/>
              <a:t>৪৫, ৪২, ৬০, ৬১, ৫৮, ৫৩, ৪৮, ৫২, ৫১, ৪৯, ৭৩, ৫২, ৫৭, ৭১,৬৪, </a:t>
            </a:r>
          </a:p>
          <a:p>
            <a:r>
              <a:rPr lang="en-US" sz="2000" dirty="0" smtClean="0"/>
              <a:t>৪৯, ৫৬, ৪৮, ৬৭,৬৩, ৭০, ৫৯, ৫৪, ৪৬, ৪৩,৬৫, ৫৯, ৪৩, ৬৮,৫২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4045803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১। </a:t>
            </a:r>
            <a:r>
              <a:rPr lang="en-US" sz="2400" dirty="0" err="1" smtClean="0"/>
              <a:t>গণসংখ্যা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সারণি</a:t>
            </a:r>
            <a:r>
              <a:rPr lang="en-US" sz="2400" dirty="0" smtClean="0"/>
              <a:t> </a:t>
            </a:r>
            <a:r>
              <a:rPr lang="en-US" sz="2400" dirty="0" err="1" smtClean="0"/>
              <a:t>তৈরি</a:t>
            </a:r>
            <a:r>
              <a:rPr lang="en-US" sz="2400" dirty="0" smtClean="0"/>
              <a:t> </a:t>
            </a:r>
            <a:r>
              <a:rPr lang="en-US" sz="2400" dirty="0" err="1" smtClean="0"/>
              <a:t>কর</a:t>
            </a:r>
            <a:r>
              <a:rPr lang="en-US" sz="2400" dirty="0" smtClean="0"/>
              <a:t>।</a:t>
            </a:r>
          </a:p>
          <a:p>
            <a:r>
              <a:rPr lang="en-US" sz="2400" dirty="0" smtClean="0"/>
              <a:t>২। </a:t>
            </a:r>
            <a:r>
              <a:rPr lang="en-US" sz="2400" dirty="0" err="1" smtClean="0"/>
              <a:t>সারণি</a:t>
            </a:r>
            <a:r>
              <a:rPr lang="en-US" sz="2400" dirty="0" smtClean="0"/>
              <a:t> </a:t>
            </a:r>
            <a:r>
              <a:rPr lang="en-US" sz="2400" dirty="0" err="1" smtClean="0"/>
              <a:t>থেকে</a:t>
            </a:r>
            <a:r>
              <a:rPr lang="en-US" sz="2400" dirty="0" smtClean="0"/>
              <a:t>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নির্ণয়কর</a:t>
            </a:r>
            <a:r>
              <a:rPr lang="en-US" sz="2400" dirty="0" smtClean="0"/>
              <a:t>।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exels-photo-7216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17911" y="2967335"/>
            <a:ext cx="45736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খোদা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হাফেজ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4400" y="2340114"/>
            <a:ext cx="40607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সবাইকে</a:t>
            </a:r>
            <a:r>
              <a:rPr lang="en-US" sz="40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ধন্যবাদ</a:t>
            </a:r>
            <a:endParaRPr lang="en-US" sz="40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repeatCount="5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648200"/>
            <a:ext cx="184731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endParaRPr lang="en-US" dirty="0"/>
          </a:p>
        </p:txBody>
      </p:sp>
      <p:pic>
        <p:nvPicPr>
          <p:cNvPr id="7" name="Content Placeholder 6" descr="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58747" cy="7086599"/>
          </a:xfr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371600" y="127337"/>
            <a:ext cx="6545424" cy="101566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bg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শিক্ষক</a:t>
            </a:r>
            <a:r>
              <a:rPr lang="en-US" sz="6000" b="1" cap="all" spc="0" dirty="0" smtClean="0">
                <a:ln/>
                <a:solidFill>
                  <a:schemeClr val="bg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bg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পরিচিতি</a:t>
            </a:r>
            <a:endParaRPr lang="en-US" sz="6000" b="1" cap="all" spc="0" dirty="0">
              <a:ln/>
              <a:solidFill>
                <a:schemeClr val="bg2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1291770"/>
            <a:ext cx="8229600" cy="116955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মোঃ</a:t>
            </a:r>
            <a:r>
              <a:rPr lang="en-US" sz="6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6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মতিয়ার</a:t>
            </a:r>
            <a:r>
              <a:rPr lang="en-US" sz="6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0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রহমান</a:t>
            </a:r>
            <a:endParaRPr lang="en-US" sz="7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00200" y="2590800"/>
            <a:ext cx="5943600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err="1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বি.এসসি</a:t>
            </a:r>
            <a:r>
              <a:rPr lang="en-US" sz="2800" b="1" cap="all" spc="0" dirty="0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</a:t>
            </a:r>
            <a:r>
              <a:rPr lang="en-US" sz="2800" b="1" cap="all" spc="0" dirty="0" err="1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অনার্স</a:t>
            </a:r>
            <a:r>
              <a:rPr lang="en-US" sz="2800" b="1" cap="all" spc="0" dirty="0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), </a:t>
            </a:r>
            <a:r>
              <a:rPr lang="en-US" sz="2800" b="1" cap="all" spc="0" dirty="0" err="1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এম.এসসি</a:t>
            </a:r>
            <a:r>
              <a:rPr lang="en-US" sz="2800" b="1" cap="all" spc="0" dirty="0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</a:t>
            </a:r>
            <a:r>
              <a:rPr lang="en-US" sz="2800" b="1" cap="all" spc="0" dirty="0" err="1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গনিত</a:t>
            </a:r>
            <a:r>
              <a:rPr lang="en-US" sz="2800" b="1" cap="all" spc="0" dirty="0" smtClean="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)</a:t>
            </a:r>
            <a:endParaRPr lang="en-US" sz="2800" b="1" cap="all" spc="0" dirty="0">
              <a:ln/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6122" y="3505200"/>
            <a:ext cx="5164622" cy="646331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সিনিয়র</a:t>
            </a:r>
            <a:r>
              <a:rPr lang="en-US" sz="3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শি</a:t>
            </a:r>
            <a:r>
              <a:rPr lang="en-US" sz="3600" b="1" cap="none" spc="0" dirty="0" err="1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ক্ষক</a:t>
            </a:r>
            <a:r>
              <a:rPr lang="en-US" sz="36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3600" b="1" cap="none" spc="0" dirty="0" err="1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গণিত</a:t>
            </a:r>
            <a:r>
              <a:rPr lang="en-US" sz="3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)</a:t>
            </a:r>
            <a:endParaRPr lang="en-US" sz="3600" b="1" cap="none" spc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844" y="4419600"/>
            <a:ext cx="5668156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জুনিয়র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ল্যাবরেটরি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হাই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স্কুল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ধানমন্ডি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ঢাকা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6" name="Picture 15" descr="IMG_20171218_1954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3265037"/>
            <a:ext cx="2971800" cy="2983363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28600" y="5769114"/>
            <a:ext cx="5450530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মোবাইলঃ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01721909793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8477820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7" grpId="0" animBg="1"/>
      <p:bldP spid="12" grpId="0" animBg="1"/>
      <p:bldP spid="13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Content Placeholder 11" descr="19260482_809795832508305_5483006466302382938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210864" cy="6858000"/>
          </a:xfrm>
        </p:spPr>
      </p:pic>
      <p:sp>
        <p:nvSpPr>
          <p:cNvPr id="7" name="Rectangle 6"/>
          <p:cNvSpPr/>
          <p:nvPr/>
        </p:nvSpPr>
        <p:spPr>
          <a:xfrm>
            <a:off x="1752600" y="304800"/>
            <a:ext cx="586740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পাঠ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পরিচিতি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439" y="1600200"/>
            <a:ext cx="3263863" cy="4114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3733800" y="4800600"/>
            <a:ext cx="5163594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বিষয়বস্তুঃ</a:t>
            </a:r>
            <a:r>
              <a:rPr lang="en-US" sz="36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6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তথ্য</a:t>
            </a:r>
            <a:r>
              <a:rPr lang="en-US" sz="36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ও </a:t>
            </a:r>
            <a:r>
              <a:rPr lang="en-US" sz="36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উপাত্ত</a:t>
            </a:r>
            <a:endParaRPr lang="en-US" sz="36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49791" y="3420070"/>
            <a:ext cx="3525325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অধ্যায়ঃ১১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0" y="2133600"/>
            <a:ext cx="4203395" cy="92333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বিষয়ঃ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গণিত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3094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requencyDistributionTabl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6172200"/>
            <a:ext cx="5029200" cy="52322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C0099"/>
                </a:solidFill>
              </a:rPr>
              <a:t>ছকটি</a:t>
            </a:r>
            <a:r>
              <a:rPr lang="en-US" sz="2800" dirty="0" smtClean="0">
                <a:solidFill>
                  <a:srgbClr val="CC0099"/>
                </a:solidFill>
              </a:rPr>
              <a:t> </a:t>
            </a:r>
            <a:r>
              <a:rPr lang="en-US" sz="2800" dirty="0" err="1" smtClean="0">
                <a:solidFill>
                  <a:srgbClr val="CC0099"/>
                </a:solidFill>
              </a:rPr>
              <a:t>দ্বারা</a:t>
            </a:r>
            <a:r>
              <a:rPr lang="en-US" sz="2800" dirty="0" smtClean="0">
                <a:solidFill>
                  <a:srgbClr val="CC0099"/>
                </a:solidFill>
              </a:rPr>
              <a:t> </a:t>
            </a:r>
            <a:r>
              <a:rPr lang="en-US" sz="2800" dirty="0" err="1" smtClean="0">
                <a:solidFill>
                  <a:srgbClr val="CC0099"/>
                </a:solidFill>
              </a:rPr>
              <a:t>কী</a:t>
            </a:r>
            <a:r>
              <a:rPr lang="en-US" sz="2800" dirty="0" smtClean="0">
                <a:solidFill>
                  <a:srgbClr val="CC0099"/>
                </a:solidFill>
              </a:rPr>
              <a:t> </a:t>
            </a:r>
            <a:r>
              <a:rPr lang="en-US" sz="2800" dirty="0" err="1" smtClean="0">
                <a:solidFill>
                  <a:srgbClr val="CC0099"/>
                </a:solidFill>
              </a:rPr>
              <a:t>বোঝানো</a:t>
            </a:r>
            <a:r>
              <a:rPr lang="en-US" sz="2800" dirty="0" smtClean="0">
                <a:solidFill>
                  <a:srgbClr val="CC0099"/>
                </a:solidFill>
              </a:rPr>
              <a:t>  </a:t>
            </a:r>
            <a:r>
              <a:rPr lang="en-US" sz="2800" dirty="0" err="1" smtClean="0">
                <a:solidFill>
                  <a:srgbClr val="CC0099"/>
                </a:solidFill>
              </a:rPr>
              <a:t>হয়েছে</a:t>
            </a:r>
            <a:r>
              <a:rPr lang="en-US" sz="2800" dirty="0" smtClean="0">
                <a:solidFill>
                  <a:srgbClr val="CC0099"/>
                </a:solidFill>
              </a:rPr>
              <a:t>?</a:t>
            </a:r>
            <a:endParaRPr lang="en-US" sz="2800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090" r="6428"/>
          <a:stretch/>
        </p:blipFill>
        <p:spPr>
          <a:xfrm>
            <a:off x="6400800" y="4498521"/>
            <a:ext cx="1524000" cy="25118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2286000"/>
            <a:ext cx="1134328" cy="11343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090" r="6428"/>
          <a:stretch/>
        </p:blipFill>
        <p:spPr>
          <a:xfrm>
            <a:off x="381000" y="2370872"/>
            <a:ext cx="1524000" cy="25118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32872"/>
            <a:ext cx="1134328" cy="11343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38400"/>
            <a:ext cx="1134328" cy="11343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667000"/>
            <a:ext cx="1134328" cy="11343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581400"/>
            <a:ext cx="1134328" cy="11343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05200"/>
            <a:ext cx="1134328" cy="11343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95600"/>
            <a:ext cx="1524000" cy="1524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09800"/>
            <a:ext cx="1134328" cy="1134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090" r="6428"/>
          <a:stretch/>
        </p:blipFill>
        <p:spPr>
          <a:xfrm>
            <a:off x="7086600" y="2133600"/>
            <a:ext cx="1524000" cy="25118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2362200"/>
            <a:ext cx="1134328" cy="11343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3352800"/>
            <a:ext cx="1134328" cy="113432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590800"/>
            <a:ext cx="1134328" cy="113432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3048000"/>
            <a:ext cx="1134328" cy="113432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057400"/>
            <a:ext cx="1134328" cy="113432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667000"/>
            <a:ext cx="1134328" cy="113432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3276600"/>
            <a:ext cx="1134328" cy="113432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295400" y="6029980"/>
            <a:ext cx="4724400" cy="646331"/>
          </a:xfrm>
          <a:prstGeom prst="rect">
            <a:avLst/>
          </a:prstGeom>
          <a:solidFill>
            <a:srgbClr val="CC00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এখানে</a:t>
            </a:r>
            <a:r>
              <a:rPr lang="en-US" sz="3600" dirty="0" smtClean="0"/>
              <a:t> </a:t>
            </a:r>
            <a:r>
              <a:rPr lang="en-US" sz="3600" dirty="0" err="1" smtClean="0"/>
              <a:t>কী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নির্ণয়</a:t>
            </a:r>
            <a:r>
              <a:rPr lang="en-US" sz="3600" dirty="0" smtClean="0"/>
              <a:t> </a:t>
            </a:r>
            <a:r>
              <a:rPr lang="en-US" sz="3600" dirty="0" err="1" smtClean="0"/>
              <a:t>হলো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98 0.13966 L -0.01129 -0.01664 C 0.00468 -0.05202 0.02847 -0.07167 0.05295 -0.07167 C 0.08159 -0.07167 0.10399 -0.05202 0.12013 -0.01664 L 0.19635 0.1396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22821 L 0.06579 -0.03538 C 0.07968 -0.09434 0.10034 -0.12694 0.12187 -0.12694 C 0.14652 -0.12694 0.16632 -0.09434 0.1802 -0.03538 L 0.24635 0.22821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17272 L 0.10607 -0.07399 C 0.12829 -0.12971 0.16145 -0.16023 0.19618 -0.16023 C 0.23576 -0.16023 0.26753 -0.12971 0.28958 -0.07399 L 0.39635 0.17272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7167 L 0.11267 -0.11353 C 0.13645 -0.1563 0.17187 -0.17757 0.2085 -0.17757 C 0.25086 -0.17757 0.28437 -0.1563 0.30816 -0.11353 L 0.42135 0.07167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" y="-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69 -0.07144 L 0.15295 -0.18635 C 0.17344 -0.21248 0.20434 -0.22682 0.23646 -0.22682 C 0.27309 -0.22682 0.30243 -0.21248 0.32292 -0.18635 L 0.42136 -0.07144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5549 L 0.07587 -0.15815 C 0.09184 -0.20648 0.11563 -0.23307 0.14045 -0.23307 C 0.16875 -0.23307 0.19132 -0.20648 0.2073 -0.15815 L 0.28334 0.05549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2844 L 0.06145 -0.16855 C 0.07448 -0.21341 0.09375 -0.23792 0.11371 -0.23792 C 0.1368 -0.23792 0.15503 -0.21341 0.16805 -0.16855 L 0.22968 0.02844 " pathEditMode="relative" rAng="0" ptsTypes="FffFF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135 0.16162 L -0.00191 -0.05202 C -0.0276 -0.10057 -0.06615 -0.12693 -0.10625 -0.12693 C -0.15208 -0.12693 -0.18889 -0.10057 -0.21458 -0.05202 L -0.33698 0.16162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89017E-6 L -0.10834 -0.23029 C -0.13108 -0.28231 -0.16493 -0.31075 -0.20018 -0.31075 C -0.24063 -0.31075 -0.27275 -0.28231 -0.29549 -0.23029 L -0.40365 -2.89017E-6 " pathEditMode="relative" rAng="0" ptsTypes="FffFF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" y="-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31214E-7 L -0.14253 -0.1822 C -0.1717 -0.22289 -0.21614 -0.24416 -0.26284 -0.24416 C -0.31527 -0.24416 -0.35798 -0.22289 -0.38732 -0.1822 L -0.52864 -2.31214E-7 " pathEditMode="relative" rAng="0" ptsTypes="FffFF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05063 L -0.09671 -0.17596 C -0.1198 -0.22798 -0.154 -0.25526 -0.18976 -0.25526 C -0.23056 -0.25526 -0.26302 -0.22798 -0.28594 -0.17596 L -0.39532 0.05063 " pathEditMode="relative" rAng="0" ptsTypes="FffFF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65 0.08393 L -0.1316 -0.04787 C -0.15313 -0.07769 -0.18542 -0.09411 -0.21892 -0.09411 C -0.25729 -0.09411 -0.28785 -0.07769 -0.30938 -0.04787 L -0.41198 0.08393 " pathEditMode="relative" rAng="0" ptsTypes="FffFF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0.0111 L -0.10313 -0.21526 C -0.12396 -0.26774 -0.15504 -0.29479 -0.18733 -0.29479 C -0.22448 -0.29479 -0.25399 -0.26774 -0.27483 -0.21526 L -0.37396 0.0111 " pathEditMode="relative" rAng="0" ptsTypes="FffFF">
                                      <p:cBhvr>
                                        <p:cTn id="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365 0.19491 L -0.17222 0.03029 C -0.19722 -0.00694 -0.2342 -0.02752 -0.27274 -0.02752 C -0.31701 -0.02752 -0.35226 -0.00694 -0.37708 0.03029 L -0.49531 0.19491 " pathEditMode="relative" rAng="0" ptsTypes="FffFF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198 0.01734 L -0.05365 0.272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915400" cy="1323439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457200" indent="-457200" algn="ctr"/>
            <a:r>
              <a:rPr lang="en-US" sz="4400" b="1" u="sng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পাঠ</a:t>
            </a:r>
            <a:r>
              <a:rPr lang="en-US" sz="44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u="sng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শিরোনামঃ</a:t>
            </a:r>
            <a:r>
              <a:rPr lang="en-US" sz="44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marL="457200" indent="-457200" algn="ctr"/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সারণি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গড়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3505200" y="2129970"/>
            <a:ext cx="24561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>
            <a:stCxn id="6" idx="2"/>
          </p:cNvCxnSpPr>
          <p:nvPr/>
        </p:nvCxnSpPr>
        <p:spPr>
          <a:xfrm rot="10800000">
            <a:off x="381000" y="2438400"/>
            <a:ext cx="2819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200400" y="1981200"/>
            <a:ext cx="289560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96000" y="2438400"/>
            <a:ext cx="2743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-1715294" y="4533900"/>
            <a:ext cx="4191794" cy="7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6742906" y="4533900"/>
            <a:ext cx="4191794" cy="7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6629400"/>
            <a:ext cx="8458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5800" y="2971800"/>
            <a:ext cx="3541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dirty="0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dirty="0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dirty="0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dirty="0" smtClean="0">
                <a:ln w="11430"/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- </a:t>
            </a:r>
            <a:endParaRPr lang="bn-BD" sz="2400" dirty="0" smtClean="0">
              <a:ln w="11430"/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9172" y="4496584"/>
            <a:ext cx="7877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৩</a:t>
            </a:r>
            <a:r>
              <a:rPr lang="en-US" sz="2400" dirty="0" smtClean="0">
                <a:solidFill>
                  <a:srgbClr val="C00000"/>
                </a:solidFill>
              </a:rPr>
              <a:t>।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ট্যালি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চিহ্নের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সারণি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</a:t>
            </a:r>
          </a:p>
          <a:p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838200" y="3516868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১।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40386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২</a:t>
            </a:r>
            <a:r>
              <a:rPr lang="en-US" sz="2400" dirty="0" smtClean="0">
                <a:solidFill>
                  <a:srgbClr val="C00000"/>
                </a:solidFill>
              </a:rPr>
              <a:t>।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52578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৪।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2400" dirty="0" err="1" smtClean="0"/>
              <a:t>কী</a:t>
            </a:r>
            <a:r>
              <a:rPr lang="en-US" sz="2400" dirty="0" smtClean="0"/>
              <a:t> </a:t>
            </a:r>
            <a:r>
              <a:rPr lang="en-US" sz="2400" dirty="0" err="1" smtClean="0"/>
              <a:t>তা</a:t>
            </a:r>
            <a:r>
              <a:rPr lang="en-US" sz="2400" dirty="0" smtClean="0"/>
              <a:t> </a:t>
            </a:r>
            <a:r>
              <a:rPr lang="en-US" sz="2400" dirty="0" err="1" smtClean="0"/>
              <a:t>ব্যাখ্যা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করতে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পারবে</a:t>
            </a:r>
            <a:r>
              <a:rPr lang="en-US" sz="2400" dirty="0" smtClean="0"/>
              <a:t>।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38200" y="57912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৫। </a:t>
            </a:r>
            <a:r>
              <a:rPr lang="en-US" sz="2400" dirty="0" err="1" smtClean="0"/>
              <a:t>সূত্র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প্রয়োগ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করে</a:t>
            </a:r>
            <a:r>
              <a:rPr lang="en-US" sz="2400" dirty="0" smtClean="0"/>
              <a:t>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নির্ণয়</a:t>
            </a:r>
            <a:r>
              <a:rPr lang="en-US" sz="2400" dirty="0" smtClean="0"/>
              <a:t> </a:t>
            </a:r>
            <a:r>
              <a:rPr lang="en-US" sz="2400" dirty="0" err="1" smtClean="0"/>
              <a:t>রতে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পারবে</a:t>
            </a:r>
            <a:r>
              <a:rPr lang="en-US" sz="2400" dirty="0" smtClean="0"/>
              <a:t>।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  <p:bldP spid="18" grpId="0"/>
      <p:bldP spid="19" grpId="0"/>
      <p:bldP spid="15" grpId="0"/>
      <p:bldP spid="17" grpId="0"/>
      <p:bldP spid="14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294382"/>
            <a:ext cx="6553200" cy="10772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/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সারণি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(Frequency Distribution Table)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108" y="2902565"/>
            <a:ext cx="8458200" cy="24314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উপাত্তের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সারণি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ধাপ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অনুসরণ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হলোঃ</a:t>
            </a:r>
            <a:endParaRPr lang="en-US" sz="2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AutoNum type="arabicParenBoth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AutoNum type="arabicParenBoth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Tx/>
              <a:buAutoNum type="arabicParenBoth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AutoNum type="arabicParenBoth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ট্যালি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চিহ্নের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24335"/>
            <a:ext cx="8458200" cy="461665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 (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সর্বনিম্ন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) + ১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635984"/>
            <a:ext cx="8458200" cy="1631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নির্ণয়ঃ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৩৫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৫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৩৫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ধরে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নেওয়াই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উত্তম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উল্লেখযোগ্য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ব্যাপ্তি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১৫/২০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ধরা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যেতে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33400" y="4456092"/>
            <a:ext cx="3922778" cy="954108"/>
            <a:chOff x="573023" y="3581400"/>
            <a:chExt cx="3922778" cy="954108"/>
          </a:xfrm>
        </p:grpSpPr>
        <p:sp>
          <p:nvSpPr>
            <p:cNvPr id="4" name="TextBox 3"/>
            <p:cNvSpPr txBox="1"/>
            <p:nvPr/>
          </p:nvSpPr>
          <p:spPr>
            <a:xfrm>
              <a:off x="573023" y="3581401"/>
              <a:ext cx="3922778" cy="95410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9050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শ্রেণি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সংখ্যা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=               </a:t>
              </a:r>
            </a:p>
            <a:p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836985" y="3868615"/>
              <a:ext cx="1066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819400" y="35814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পরিসর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3200" y="3886200"/>
              <a:ext cx="1295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শ্রেণি</a:t>
              </a:r>
              <a:r>
                <a:rPr lang="en-US" dirty="0" smtClean="0"/>
                <a:t> </a:t>
              </a:r>
              <a:r>
                <a:rPr lang="en-US" dirty="0" err="1" smtClean="0"/>
                <a:t>ব্যাপ্তি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" y="5456872"/>
            <a:ext cx="8229600" cy="943928"/>
            <a:chOff x="457200" y="4611469"/>
            <a:chExt cx="8229600" cy="943928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4724400"/>
              <a:ext cx="8229600" cy="830997"/>
            </a:xfrm>
            <a:prstGeom prst="rect">
              <a:avLst/>
            </a:prstGeom>
            <a:solidFill>
              <a:srgbClr val="FFCCFF"/>
            </a:solidFill>
            <a:ln w="19050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বিঃদ্রঃ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শ্রেণি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সংখ্যা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দশমিক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হলে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সমান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চিহ্নের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পরিবর্তে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চিহ্ন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বসিয়ে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পরের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পূর্ণ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সংখ্যাটি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বসাতে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হবে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।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391400" y="4611469"/>
              <a:ext cx="381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dirty="0" smtClean="0"/>
                <a:t>≈</a:t>
              </a:r>
              <a:endParaRPr lang="en-US" sz="36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228600" y="152400"/>
            <a:ext cx="8659343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সারণি</a:t>
            </a:r>
            <a:r>
              <a:rPr lang="en-US" sz="40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তৈরির</a:t>
            </a:r>
            <a:r>
              <a:rPr lang="en-US" sz="40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জন্য</a:t>
            </a:r>
            <a:r>
              <a:rPr lang="en-US" sz="40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প্রয়োজনীয়</a:t>
            </a:r>
            <a:endParaRPr lang="en-US" sz="4000" b="1" cap="none" spc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সূত্র</a:t>
            </a:r>
            <a:r>
              <a:rPr lang="en-US" sz="40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ও </a:t>
            </a:r>
            <a:r>
              <a:rPr lang="en-US" sz="4000" b="1" cap="none" spc="0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নিয়মাবলীঃ</a:t>
            </a:r>
            <a:endParaRPr lang="en-US" sz="4000" b="1" cap="none" spc="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1000" y="1447800"/>
            <a:ext cx="86106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প্রশ্নঃ</a:t>
            </a:r>
            <a:r>
              <a:rPr lang="en-US" sz="2400" dirty="0" smtClean="0"/>
              <a:t>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2400" dirty="0" err="1" smtClean="0"/>
              <a:t>কী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উত্তরঃ</a:t>
            </a:r>
            <a:r>
              <a:rPr lang="en-US" sz="2400" dirty="0" smtClean="0"/>
              <a:t> </a:t>
            </a:r>
            <a:r>
              <a:rPr lang="en-US" sz="2400" dirty="0" err="1" smtClean="0"/>
              <a:t>উপাত্ত</a:t>
            </a:r>
            <a:r>
              <a:rPr lang="en-US" sz="2400" dirty="0" smtClean="0"/>
              <a:t> </a:t>
            </a:r>
            <a:r>
              <a:rPr lang="en-US" sz="2400" dirty="0" err="1" smtClean="0"/>
              <a:t>সমূহের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সংখ্যাসূচক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মানের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সমষ্টিকে</a:t>
            </a:r>
            <a:r>
              <a:rPr lang="en-US" sz="2400" dirty="0" smtClean="0"/>
              <a:t>  </a:t>
            </a:r>
            <a:r>
              <a:rPr lang="en-US" sz="2400" dirty="0" err="1" smtClean="0"/>
              <a:t>উপাত্তসমূহের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সংখ্যা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দিয়ে</a:t>
            </a:r>
            <a:r>
              <a:rPr lang="en-US" sz="2400" dirty="0" smtClean="0"/>
              <a:t> </a:t>
            </a:r>
            <a:r>
              <a:rPr lang="en-US" sz="2400" dirty="0" err="1" smtClean="0"/>
              <a:t>ভাগ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করলে</a:t>
            </a:r>
            <a:r>
              <a:rPr lang="en-US" sz="2400" dirty="0" smtClean="0"/>
              <a:t> </a:t>
            </a:r>
            <a:r>
              <a:rPr lang="en-US" sz="2400" dirty="0" err="1" smtClean="0"/>
              <a:t>যে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মান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পাওয়া</a:t>
            </a:r>
            <a:r>
              <a:rPr lang="en-US" sz="2400" dirty="0" smtClean="0"/>
              <a:t> </a:t>
            </a:r>
            <a:r>
              <a:rPr lang="en-US" sz="2400" dirty="0" err="1" smtClean="0"/>
              <a:t>যায়</a:t>
            </a:r>
            <a:r>
              <a:rPr lang="en-US" sz="2400" dirty="0" smtClean="0"/>
              <a:t> </a:t>
            </a:r>
            <a:r>
              <a:rPr lang="en-US" sz="2400" dirty="0" err="1" smtClean="0"/>
              <a:t>তাকে</a:t>
            </a:r>
            <a:r>
              <a:rPr lang="en-US" sz="2400" dirty="0" smtClean="0"/>
              <a:t> </a:t>
            </a:r>
            <a:r>
              <a:rPr lang="en-US" sz="2400" dirty="0" err="1" smtClean="0"/>
              <a:t>গড়</a:t>
            </a:r>
            <a:r>
              <a:rPr lang="en-US" sz="2400" dirty="0" smtClean="0"/>
              <a:t> </a:t>
            </a:r>
            <a:r>
              <a:rPr lang="en-US" sz="2400" dirty="0" err="1" smtClean="0"/>
              <a:t>বলে</a:t>
            </a:r>
            <a:r>
              <a:rPr lang="en-US" sz="2400" dirty="0" smtClean="0"/>
              <a:t>।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457200" y="2895600"/>
            <a:ext cx="8229600" cy="1938992"/>
            <a:chOff x="457200" y="3048000"/>
            <a:chExt cx="8229600" cy="1938992"/>
          </a:xfrm>
        </p:grpSpPr>
        <p:sp>
          <p:nvSpPr>
            <p:cNvPr id="13" name="TextBox 12"/>
            <p:cNvSpPr txBox="1"/>
            <p:nvPr/>
          </p:nvSpPr>
          <p:spPr>
            <a:xfrm>
              <a:off x="457200" y="3048000"/>
              <a:ext cx="8229600" cy="1938992"/>
            </a:xfrm>
            <a:prstGeom prst="rect">
              <a:avLst/>
            </a:prstGeom>
            <a:solidFill>
              <a:srgbClr val="FFCCFF"/>
            </a:solidFill>
            <a:ln w="19050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৪৫, ২৩, ৮৭, ৯৮, ২১, ৮৭ এ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রকম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অবিন্যস্ত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উপাত্তের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গাণিতিক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</a:p>
            <a:p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গড়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/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সরাসরি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গড়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নির্ণয়ের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সূত্রঃ</a:t>
              </a:r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  <a:p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2400" dirty="0" err="1" smtClean="0">
                  <a:latin typeface="NikoshBAN" pitchFamily="2" charset="0"/>
                  <a:cs typeface="NikoshBAN" pitchFamily="2" charset="0"/>
                </a:rPr>
                <a:t>গড়</a:t>
              </a:r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,    =                       </a:t>
              </a:r>
            </a:p>
            <a:p>
              <a:endParaRPr lang="en-US" sz="2400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76400" y="4032908"/>
              <a:ext cx="2362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উপাত্তগুলোর</a:t>
              </a:r>
              <a:r>
                <a:rPr lang="en-US" dirty="0" smtClean="0"/>
                <a:t> </a:t>
              </a:r>
              <a:r>
                <a:rPr lang="en-US" dirty="0" err="1" smtClean="0"/>
                <a:t>যোগফল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28800" y="4402240"/>
              <a:ext cx="21336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উপাত্তগুলোর</a:t>
              </a:r>
              <a:r>
                <a:rPr lang="en-US" dirty="0" smtClean="0"/>
                <a:t> </a:t>
              </a:r>
              <a:r>
                <a:rPr lang="en-US" dirty="0" err="1" smtClean="0"/>
                <a:t>সংখ্যা</a:t>
              </a:r>
              <a:endParaRPr lang="en-US" dirty="0"/>
            </a:p>
          </p:txBody>
        </p:sp>
        <p:graphicFrame>
          <p:nvGraphicFramePr>
            <p:cNvPr id="1028" name="Object 1"/>
            <p:cNvGraphicFramePr>
              <a:graphicFrameLocks noChangeAspect="1"/>
            </p:cNvGraphicFramePr>
            <p:nvPr/>
          </p:nvGraphicFramePr>
          <p:xfrm>
            <a:off x="990600" y="3886200"/>
            <a:ext cx="685800" cy="752476"/>
          </p:xfrm>
          <a:graphic>
            <a:graphicData uri="http://schemas.openxmlformats.org/presentationml/2006/ole">
              <p:oleObj spid="_x0000_s1027" name="Equation" r:id="rId4" imgW="126780" imgH="215526" progId="Equation.3">
                <p:embed/>
              </p:oleObj>
            </a:graphicData>
          </a:graphic>
        </p:graphicFrame>
        <p:cxnSp>
          <p:nvCxnSpPr>
            <p:cNvPr id="17" name="Straight Connector 16"/>
            <p:cNvCxnSpPr/>
            <p:nvPr/>
          </p:nvCxnSpPr>
          <p:spPr>
            <a:xfrm>
              <a:off x="1676400" y="4400652"/>
              <a:ext cx="2438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1981200" y="152400"/>
            <a:ext cx="4876800" cy="830997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গড়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নির্ণয়ের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সূত্রঃ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81000" y="5105400"/>
            <a:ext cx="8229600" cy="1600200"/>
            <a:chOff x="381000" y="5181600"/>
            <a:chExt cx="8229600" cy="1600200"/>
          </a:xfrm>
        </p:grpSpPr>
        <p:sp>
          <p:nvSpPr>
            <p:cNvPr id="21" name="TextBox 20"/>
            <p:cNvSpPr txBox="1"/>
            <p:nvPr/>
          </p:nvSpPr>
          <p:spPr>
            <a:xfrm>
              <a:off x="381000" y="5181600"/>
              <a:ext cx="8229600" cy="156966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chemeClr val="tx1"/>
                  </a:solidFill>
                </a:rPr>
                <a:t>সারণি</a:t>
              </a:r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থেকে</a:t>
              </a:r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গড়</a:t>
              </a:r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নির্ণয়ের</a:t>
              </a:r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সূত্রঃ</a:t>
              </a:r>
              <a:endParaRPr lang="en-US" sz="2400" dirty="0" smtClean="0">
                <a:solidFill>
                  <a:schemeClr val="tx1"/>
                </a:solidFill>
              </a:endParaRPr>
            </a:p>
            <a:p>
              <a:endParaRPr lang="en-US" sz="2400" dirty="0" smtClean="0">
                <a:solidFill>
                  <a:schemeClr val="tx1"/>
                </a:solidFill>
              </a:endParaRPr>
            </a:p>
            <a:p>
              <a:endParaRPr lang="en-US" sz="2400" dirty="0" smtClean="0">
                <a:solidFill>
                  <a:schemeClr val="tx1"/>
                </a:solidFill>
              </a:endParaRPr>
            </a:p>
            <a:p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9600" y="6019800"/>
              <a:ext cx="99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গড়</a:t>
              </a:r>
              <a:r>
                <a:rPr lang="en-US" sz="2400" dirty="0" smtClean="0"/>
                <a:t> </a:t>
              </a:r>
              <a:r>
                <a:rPr lang="en-US" sz="3200" dirty="0" smtClean="0"/>
                <a:t>=</a:t>
              </a:r>
              <a:endParaRPr lang="en-US" sz="3200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1524000" y="6312724"/>
              <a:ext cx="838200" cy="118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9" name="Object 3"/>
            <p:cNvGraphicFramePr>
              <a:graphicFrameLocks noChangeAspect="1"/>
            </p:cNvGraphicFramePr>
            <p:nvPr/>
          </p:nvGraphicFramePr>
          <p:xfrm>
            <a:off x="1524000" y="5709722"/>
            <a:ext cx="533400" cy="609600"/>
          </p:xfrm>
          <a:graphic>
            <a:graphicData uri="http://schemas.openxmlformats.org/presentationml/2006/ole">
              <p:oleObj spid="_x0000_s1029" name="Equation" r:id="rId5" imgW="304668" imgH="431613" progId="Equation.3">
                <p:embed/>
              </p:oleObj>
            </a:graphicData>
          </a:graphic>
        </p:graphicFrame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1828800" y="5791200"/>
              <a:ext cx="762000" cy="398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</a:t>
              </a:r>
              <a:r>
                <a:rPr kumimoji="0" lang="en-US" sz="28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r>
                <a:rPr kumimoji="0" lang="en-US" sz="28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76400" y="6135469"/>
              <a:ext cx="533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n</a:t>
              </a:r>
              <a:endParaRPr lang="en-US" sz="3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803</Words>
  <Application>Microsoft Office PowerPoint</Application>
  <PresentationFormat>On-screen Show (4:3)</PresentationFormat>
  <Paragraphs>183</Paragraphs>
  <Slides>15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Slide 1</vt:lpstr>
      <vt:lpstr>z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59</cp:revision>
  <dcterms:created xsi:type="dcterms:W3CDTF">2018-06-13T19:00:39Z</dcterms:created>
  <dcterms:modified xsi:type="dcterms:W3CDTF">2019-02-18T15:33:50Z</dcterms:modified>
</cp:coreProperties>
</file>